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468" r:id="rId2"/>
    <p:sldId id="503" r:id="rId3"/>
    <p:sldId id="499" r:id="rId4"/>
    <p:sldId id="504" r:id="rId5"/>
    <p:sldId id="508" r:id="rId6"/>
    <p:sldId id="509" r:id="rId7"/>
    <p:sldId id="510" r:id="rId8"/>
    <p:sldId id="511" r:id="rId9"/>
    <p:sldId id="512" r:id="rId10"/>
    <p:sldId id="264" r:id="rId1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15" autoAdjust="0"/>
    <p:restoredTop sz="86369"/>
  </p:normalViewPr>
  <p:slideViewPr>
    <p:cSldViewPr snapToGrid="0">
      <p:cViewPr varScale="1">
        <p:scale>
          <a:sx n="80" d="100"/>
          <a:sy n="80" d="100"/>
        </p:scale>
        <p:origin x="126" y="22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2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slide" Target="slide9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slide" Target="slide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obj01_fund_diseno_desarrollo_web/01_back-end" TargetMode="External"/><Relationship Id="rId2" Type="http://schemas.openxmlformats.org/officeDocument/2006/relationships/slide" Target="slide4.xml"/><Relationship Id="rId1" Type="http://schemas.openxmlformats.org/officeDocument/2006/relationships/slideLayout" Target="../slideLayouts/slideLayout14.xml"/><Relationship Id="rId4" Type="http://schemas.openxmlformats.org/officeDocument/2006/relationships/hyperlink" Target="obj01_fund_diseno_desarrollo_web/02_front_en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" Target="slide4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" Target="slide4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" Target="slide4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99529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400" b="1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Taller 01:</a:t>
            </a:r>
          </a:p>
          <a:p>
            <a:r>
              <a:rPr lang="es-CO" sz="5400" b="1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Integración Diseño y Desarrollo Web</a:t>
            </a:r>
            <a:endParaRPr lang="es-CO" sz="4000" b="1" noProof="0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2611713" y="675443"/>
            <a:ext cx="696857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5400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Taller 01:</a:t>
            </a:r>
          </a:p>
          <a:p>
            <a:pPr algn="ctr"/>
            <a:r>
              <a:rPr lang="es-CO" sz="5400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Integración Diseño y </a:t>
            </a:r>
          </a:p>
          <a:p>
            <a:pPr algn="ctr"/>
            <a:r>
              <a:rPr lang="es-CO" sz="5400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Desarrollo Web </a:t>
            </a:r>
          </a:p>
          <a:p>
            <a:pPr algn="ctr"/>
            <a:endParaRPr lang="es-CO" sz="5400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799375"/>
            <a:ext cx="3854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Edwin Albeiro Ramos Villamil</a:t>
            </a:r>
          </a:p>
          <a:p>
            <a:pPr algn="ctr"/>
            <a:r>
              <a:rPr lang="es-CO" sz="2000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Técnico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</a:t>
            </a:r>
          </a:p>
          <a:p>
            <a:pPr algn="ctr"/>
            <a:r>
              <a:rPr lang="es-CO" sz="16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Centro de Electricidad Electrónica y Telecomunicaciones, TeleInformática</a:t>
            </a:r>
          </a:p>
          <a:p>
            <a:pPr algn="ctr"/>
            <a:r>
              <a:rPr lang="es-CO" sz="16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Jornada de Alistamiento, Cuarto Trimestre</a:t>
            </a:r>
          </a:p>
          <a:p>
            <a:pPr algn="ctr"/>
            <a:r>
              <a:rPr lang="es-CO" sz="16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24 de septiembre de 2024</a:t>
            </a: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antalla de un celular en la mano&#10;&#10;Descripción generada automáticamente">
            <a:extLst>
              <a:ext uri="{FF2B5EF4-FFF2-40B4-BE49-F238E27FC236}">
                <a16:creationId xmlns:a16="http://schemas.microsoft.com/office/drawing/2014/main" id="{ABE49708-0DFC-6EC6-4A76-4462C142DC3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7506" t="14253" r="10162"/>
          <a:stretch/>
        </p:blipFill>
        <p:spPr>
          <a:xfrm>
            <a:off x="6450778" y="1419727"/>
            <a:ext cx="5357446" cy="455994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1831085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noProof="0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1539307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noProof="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04092" y="2421393"/>
            <a:ext cx="535744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0363"/>
            <a:r>
              <a:rPr lang="es-CO" sz="1600" noProof="0" dirty="0">
                <a:latin typeface="Work Sans Light" pitchFamily="2" charset="77"/>
              </a:rPr>
              <a:t>	En el presente </a:t>
            </a:r>
            <a:r>
              <a:rPr lang="es-CO" sz="1600" dirty="0">
                <a:latin typeface="Work Sans Light" pitchFamily="2" charset="77"/>
              </a:rPr>
              <a:t>documento </a:t>
            </a:r>
            <a:r>
              <a:rPr lang="es-CO" sz="1600" noProof="0" dirty="0">
                <a:latin typeface="Work Sans Light" pitchFamily="2" charset="77"/>
              </a:rPr>
              <a:t>se plantean los objetivos del taller, que apuntan al desarrollo de una aplicación web sencilla, así como el reconocimiento de los fundamentos del back-</a:t>
            </a:r>
            <a:r>
              <a:rPr lang="es-CO" sz="1600" noProof="0" dirty="0" err="1">
                <a:latin typeface="Work Sans Light" pitchFamily="2" charset="77"/>
              </a:rPr>
              <a:t>end</a:t>
            </a:r>
            <a:r>
              <a:rPr lang="es-CO" sz="1600" noProof="0" dirty="0">
                <a:latin typeface="Work Sans Light" pitchFamily="2" charset="77"/>
              </a:rPr>
              <a:t>, las bases de datos y proceso de diseño </a:t>
            </a:r>
            <a:r>
              <a:rPr lang="es-CO" sz="1600" noProof="0" dirty="0" err="1">
                <a:latin typeface="Work Sans Light" pitchFamily="2" charset="77"/>
              </a:rPr>
              <a:t>front-end</a:t>
            </a:r>
            <a:r>
              <a:rPr lang="es-CO" sz="1600" dirty="0">
                <a:latin typeface="Work Sans Light" pitchFamily="2" charset="77"/>
              </a:rPr>
              <a:t>.</a:t>
            </a:r>
          </a:p>
          <a:p>
            <a:pPr defTabSz="360363"/>
            <a:endParaRPr lang="es-CO" sz="1600" dirty="0">
              <a:latin typeface="Work Sans Light" pitchFamily="2" charset="77"/>
            </a:endParaRPr>
          </a:p>
          <a:p>
            <a:pPr defTabSz="360363"/>
            <a:r>
              <a:rPr lang="es-CO" sz="1600" dirty="0">
                <a:latin typeface="Work Sans Light" pitchFamily="2" charset="77"/>
              </a:rPr>
              <a:t>	Además,</a:t>
            </a:r>
            <a:r>
              <a:rPr lang="es-CO" sz="1600" noProof="0" dirty="0">
                <a:latin typeface="Work Sans Light" pitchFamily="2" charset="77"/>
              </a:rPr>
              <a:t> se propone el diseño de las interfaces web de la aplicación y el desarrollo de su base de datos.</a:t>
            </a:r>
          </a:p>
          <a:p>
            <a:pPr defTabSz="360363"/>
            <a:endParaRPr lang="es-CO" sz="1600" dirty="0">
              <a:latin typeface="Work Sans Light" pitchFamily="2" charset="77"/>
            </a:endParaRPr>
          </a:p>
          <a:p>
            <a:pPr defTabSz="360363"/>
            <a:r>
              <a:rPr lang="es-CO" sz="1600" dirty="0">
                <a:latin typeface="Work Sans Light" pitchFamily="2" charset="77"/>
              </a:rPr>
              <a:t>	Por último, se establecen las pautas básicas para la Integración del Front-</a:t>
            </a:r>
            <a:r>
              <a:rPr lang="es-CO" sz="1600" dirty="0" err="1">
                <a:latin typeface="Work Sans Light" pitchFamily="2" charset="77"/>
              </a:rPr>
              <a:t>End</a:t>
            </a:r>
            <a:r>
              <a:rPr lang="es-CO" sz="1600" dirty="0">
                <a:latin typeface="Work Sans Light" pitchFamily="2" charset="77"/>
              </a:rPr>
              <a:t> con la Base de Datos a través del Back-</a:t>
            </a:r>
            <a:r>
              <a:rPr lang="es-CO" sz="1600" dirty="0" err="1">
                <a:latin typeface="Work Sans Light" pitchFamily="2" charset="77"/>
              </a:rPr>
              <a:t>End</a:t>
            </a:r>
            <a:r>
              <a:rPr lang="es-CO" sz="1600" dirty="0">
                <a:latin typeface="Work Sans Light" pitchFamily="2" charset="77"/>
              </a:rPr>
              <a:t>.</a:t>
            </a:r>
            <a:endParaRPr lang="es-CO" sz="1600" noProof="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noProof="0" dirty="0">
                <a:solidFill>
                  <a:schemeClr val="bg1"/>
                </a:solidFill>
                <a:latin typeface="Work Sans Medium" pitchFamily="2" charset="77"/>
              </a:rPr>
              <a:t>Taller 01:</a:t>
            </a:r>
          </a:p>
          <a:p>
            <a:r>
              <a:rPr lang="es-ES" noProof="0" dirty="0">
                <a:solidFill>
                  <a:schemeClr val="bg1"/>
                </a:solidFill>
                <a:latin typeface="Work Sans Medium" pitchFamily="2" charset="77"/>
              </a:rPr>
              <a:t>Integración Diseño y Desarrollo Web </a:t>
            </a:r>
            <a:endParaRPr lang="es-CO" noProof="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1348154" y="2449911"/>
            <a:ext cx="985219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noProof="0" dirty="0">
                <a:solidFill>
                  <a:schemeClr val="accent6">
                    <a:lumMod val="20000"/>
                    <a:lumOff val="80000"/>
                  </a:schemeClr>
                </a:solidFill>
                <a:latin typeface="Work Sans Light" pitchFamily="2" charset="77"/>
                <a:hlinkClick r:id="rId3" action="ppaction://hlinksldjump"/>
              </a:rPr>
              <a:t>Objetivos del Taller</a:t>
            </a:r>
            <a:endParaRPr lang="es-CO" sz="3200" b="1" noProof="0" dirty="0">
              <a:solidFill>
                <a:schemeClr val="accent6">
                  <a:lumMod val="20000"/>
                  <a:lumOff val="80000"/>
                </a:schemeClr>
              </a:solidFill>
              <a:latin typeface="Work Sans Light" pitchFamily="2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noProof="0" dirty="0">
                <a:solidFill>
                  <a:schemeClr val="accent6">
                    <a:lumMod val="20000"/>
                    <a:lumOff val="80000"/>
                  </a:schemeClr>
                </a:solidFill>
                <a:latin typeface="Work Sans Light" pitchFamily="2" charset="77"/>
                <a:hlinkClick r:id="rId4" action="ppaction://hlinksldjump"/>
              </a:rPr>
              <a:t>Fundamentos Diseño y Desarrollo Web</a:t>
            </a:r>
            <a:endParaRPr lang="es-CO" sz="3200" b="1" noProof="0" dirty="0">
              <a:solidFill>
                <a:schemeClr val="accent6">
                  <a:lumMod val="20000"/>
                  <a:lumOff val="80000"/>
                </a:schemeClr>
              </a:solidFill>
              <a:latin typeface="Work Sans Light" pitchFamily="2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noProof="0" dirty="0">
                <a:solidFill>
                  <a:schemeClr val="accent6">
                    <a:lumMod val="20000"/>
                    <a:lumOff val="80000"/>
                  </a:schemeClr>
                </a:solidFill>
                <a:latin typeface="Work Sans Light" pitchFamily="2" charset="77"/>
                <a:hlinkClick r:id="rId5" action="ppaction://hlinksldjump"/>
              </a:rPr>
              <a:t>Diseño Front-</a:t>
            </a:r>
            <a:r>
              <a:rPr lang="es-CO" sz="3200" b="1" noProof="0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Work Sans Light" pitchFamily="2" charset="77"/>
                <a:hlinkClick r:id="rId5" action="ppaction://hlinksldjump"/>
              </a:rPr>
              <a:t>End</a:t>
            </a:r>
            <a:endParaRPr lang="es-CO" sz="3200" b="1" noProof="0" dirty="0">
              <a:solidFill>
                <a:schemeClr val="accent6">
                  <a:lumMod val="20000"/>
                  <a:lumOff val="80000"/>
                </a:schemeClr>
              </a:solidFill>
              <a:latin typeface="Work Sans Light" pitchFamily="2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noProof="0" dirty="0">
                <a:solidFill>
                  <a:schemeClr val="accent6">
                    <a:lumMod val="20000"/>
                    <a:lumOff val="80000"/>
                  </a:schemeClr>
                </a:solidFill>
                <a:latin typeface="Work Sans Light" pitchFamily="2" charset="77"/>
                <a:hlinkClick r:id="rId6" action="ppaction://hlinksldjump"/>
              </a:rPr>
              <a:t>Desarrollo de la Base de Datos</a:t>
            </a:r>
            <a:endParaRPr lang="es-CO" sz="3200" b="1" noProof="0" dirty="0">
              <a:solidFill>
                <a:schemeClr val="accent6">
                  <a:lumMod val="20000"/>
                  <a:lumOff val="80000"/>
                </a:schemeClr>
              </a:solidFill>
              <a:latin typeface="Work Sans Light" pitchFamily="2" charset="7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Work Sans Light" pitchFamily="2" charset="77"/>
                <a:hlinkClick r:id="rId7" action="ppaction://hlinksldjump"/>
              </a:rPr>
              <a:t>Estructuración el Back-</a:t>
            </a:r>
            <a:r>
              <a:rPr lang="es-ES" sz="32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Work Sans Light" pitchFamily="2" charset="77"/>
                <a:hlinkClick r:id="rId7" action="ppaction://hlinksldjump"/>
              </a:rPr>
              <a:t>End</a:t>
            </a:r>
            <a:r>
              <a:rPr lang="es-E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Work Sans Light" pitchFamily="2" charset="77"/>
                <a:hlinkClick r:id="rId7" action="ppaction://hlinksldjump"/>
              </a:rPr>
              <a:t> para comunicar el Front-</a:t>
            </a:r>
            <a:r>
              <a:rPr lang="es-ES" sz="32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Work Sans Light" pitchFamily="2" charset="77"/>
                <a:hlinkClick r:id="rId7" action="ppaction://hlinksldjump"/>
              </a:rPr>
              <a:t>End</a:t>
            </a:r>
            <a:r>
              <a:rPr lang="es-ES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Work Sans Light" pitchFamily="2" charset="77"/>
                <a:hlinkClick r:id="rId7" action="ppaction://hlinksldjump"/>
              </a:rPr>
              <a:t> con la Base de Datos</a:t>
            </a:r>
            <a:r>
              <a:rPr lang="es-CO" sz="32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Work Sans Light" pitchFamily="2" charset="77"/>
                <a:hlinkClick r:id="rId7" action="ppaction://hlinksldjump"/>
              </a:rPr>
              <a:t> </a:t>
            </a:r>
            <a:endParaRPr lang="es-CO" sz="3200" b="1" dirty="0">
              <a:solidFill>
                <a:schemeClr val="accent6">
                  <a:lumMod val="20000"/>
                  <a:lumOff val="80000"/>
                </a:schemeClr>
              </a:solidFill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2" y="820683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noProof="0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3" y="537704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noProof="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309791" y="1408172"/>
            <a:ext cx="5786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noProof="0" dirty="0">
                <a:latin typeface="Work Sans Light" pitchFamily="2" charset="77"/>
              </a:rPr>
              <a:t>Integrar el Diseño y Desarrollo Web a través una Aplicación Web sencilla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6969204" y="1974131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7058313" y="1716204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noProof="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6510231" y="2934897"/>
            <a:ext cx="53976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CO" noProof="0" dirty="0">
                <a:latin typeface="Work Sans Light" pitchFamily="2" charset="77"/>
              </a:rPr>
              <a:t>Reconocer los elementos de diseño web presentes en el desarrollo de software y viceversa.</a:t>
            </a:r>
          </a:p>
          <a:p>
            <a:pPr marL="342900" indent="-342900">
              <a:buFont typeface="+mj-lt"/>
              <a:buAutoNum type="arabicPeriod"/>
            </a:pPr>
            <a:endParaRPr lang="es-CO" noProof="0" dirty="0">
              <a:latin typeface="Work Sans Light" pitchFamily="2" charset="77"/>
            </a:endParaRPr>
          </a:p>
          <a:p>
            <a:pPr marL="342900" indent="-342900">
              <a:buFont typeface="+mj-lt"/>
              <a:buAutoNum type="arabicPeriod"/>
            </a:pPr>
            <a:r>
              <a:rPr lang="es-CO" dirty="0">
                <a:latin typeface="Work Sans Light" pitchFamily="2" charset="77"/>
              </a:rPr>
              <a:t>Diseñar el Front-</a:t>
            </a:r>
            <a:r>
              <a:rPr lang="es-CO" dirty="0" err="1">
                <a:latin typeface="Work Sans Light" pitchFamily="2" charset="77"/>
              </a:rPr>
              <a:t>End</a:t>
            </a:r>
            <a:r>
              <a:rPr lang="es-CO" dirty="0">
                <a:latin typeface="Work Sans Light" pitchFamily="2" charset="77"/>
              </a:rPr>
              <a:t> de la Aplicación Web</a:t>
            </a:r>
          </a:p>
          <a:p>
            <a:pPr marL="342900" indent="-342900">
              <a:buFont typeface="+mj-lt"/>
              <a:buAutoNum type="arabicPeriod"/>
            </a:pPr>
            <a:endParaRPr lang="es-CO" dirty="0">
              <a:latin typeface="Work Sans Light" pitchFamily="2" charset="77"/>
            </a:endParaRPr>
          </a:p>
          <a:p>
            <a:pPr marL="342900" indent="-342900">
              <a:buFont typeface="+mj-lt"/>
              <a:buAutoNum type="arabicPeriod"/>
            </a:pPr>
            <a:r>
              <a:rPr lang="es-CO" dirty="0">
                <a:latin typeface="Work Sans Light" pitchFamily="2" charset="77"/>
              </a:rPr>
              <a:t>Desarrollar la Base de Datos de la Aplicación Web</a:t>
            </a:r>
          </a:p>
          <a:p>
            <a:pPr marL="342900" indent="-342900">
              <a:buFont typeface="+mj-lt"/>
              <a:buAutoNum type="arabicPeriod"/>
            </a:pPr>
            <a:endParaRPr lang="es-CO" dirty="0">
              <a:latin typeface="Work Sans Light" pitchFamily="2" charset="77"/>
            </a:endParaRPr>
          </a:p>
          <a:p>
            <a:pPr marL="342900" indent="-342900">
              <a:buFont typeface="+mj-lt"/>
              <a:buAutoNum type="arabicPeriod"/>
            </a:pPr>
            <a:r>
              <a:rPr lang="es-CO" noProof="0" dirty="0">
                <a:latin typeface="Work Sans Light" pitchFamily="2" charset="77"/>
              </a:rPr>
              <a:t>Estructurar el Back-</a:t>
            </a:r>
            <a:r>
              <a:rPr lang="es-CO" noProof="0" dirty="0" err="1">
                <a:latin typeface="Work Sans Light" pitchFamily="2" charset="77"/>
              </a:rPr>
              <a:t>End</a:t>
            </a:r>
            <a:r>
              <a:rPr lang="es-CO" noProof="0" dirty="0">
                <a:latin typeface="Work Sans Light" pitchFamily="2" charset="77"/>
              </a:rPr>
              <a:t> para comunicar el Front-</a:t>
            </a:r>
            <a:r>
              <a:rPr lang="es-CO" noProof="0" dirty="0" err="1">
                <a:latin typeface="Work Sans Light" pitchFamily="2" charset="77"/>
              </a:rPr>
              <a:t>End</a:t>
            </a:r>
            <a:r>
              <a:rPr lang="es-CO" dirty="0">
                <a:latin typeface="Work Sans Light" pitchFamily="2" charset="77"/>
              </a:rPr>
              <a:t> con la Base de Datos </a:t>
            </a:r>
            <a:r>
              <a:rPr lang="es-CO" noProof="0" dirty="0">
                <a:latin typeface="Work Sans Light" pitchFamily="2" charset="77"/>
              </a:rPr>
              <a:t>de la Aplicación Web</a:t>
            </a:r>
          </a:p>
        </p:txBody>
      </p:sp>
      <p:pic>
        <p:nvPicPr>
          <p:cNvPr id="3" name="Imagen 2" descr="Un par de personas frente a una mesa con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9AFE74B7-D975-077B-43F6-79EC0F7FF90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7153"/>
          <a:stretch/>
        </p:blipFill>
        <p:spPr>
          <a:xfrm>
            <a:off x="0" y="2432650"/>
            <a:ext cx="6166550" cy="4420815"/>
          </a:xfrm>
          <a:prstGeom prst="rect">
            <a:avLst/>
          </a:prstGeom>
        </p:spPr>
      </p:pic>
      <p:sp>
        <p:nvSpPr>
          <p:cNvPr id="11" name="Elipse 10">
            <a:hlinkClick r:id="rId3" action="ppaction://hlinksldjump"/>
            <a:extLst>
              <a:ext uri="{FF2B5EF4-FFF2-40B4-BE49-F238E27FC236}">
                <a16:creationId xmlns:a16="http://schemas.microsoft.com/office/drawing/2014/main" id="{B4C03CDA-F03E-1903-FBD0-3FFD864DABDD}"/>
              </a:ext>
            </a:extLst>
          </p:cNvPr>
          <p:cNvSpPr/>
          <p:nvPr/>
        </p:nvSpPr>
        <p:spPr>
          <a:xfrm>
            <a:off x="10964504" y="200803"/>
            <a:ext cx="1021797" cy="1021797"/>
          </a:xfrm>
          <a:prstGeom prst="ellipse">
            <a:avLst/>
          </a:prstGeom>
          <a:solidFill>
            <a:schemeClr val="accent6">
              <a:alpha val="12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CO" sz="4000" noProof="0" dirty="0">
                <a:solidFill>
                  <a:schemeClr val="bg1"/>
                </a:solidFill>
                <a:latin typeface="Work Sans Medium" pitchFamily="2" charset="77"/>
              </a:rPr>
              <a:t>Fundamentos Diseño y Desarrollo Web</a:t>
            </a:r>
          </a:p>
        </p:txBody>
      </p:sp>
      <p:sp>
        <p:nvSpPr>
          <p:cNvPr id="4" name="Elipse 3">
            <a:hlinkClick r:id="rId2" action="ppaction://hlinksldjump"/>
            <a:extLst>
              <a:ext uri="{FF2B5EF4-FFF2-40B4-BE49-F238E27FC236}">
                <a16:creationId xmlns:a16="http://schemas.microsoft.com/office/drawing/2014/main" id="{294A22D9-ED3F-B58C-3D49-D2B8257C4945}"/>
              </a:ext>
            </a:extLst>
          </p:cNvPr>
          <p:cNvSpPr/>
          <p:nvPr/>
        </p:nvSpPr>
        <p:spPr>
          <a:xfrm>
            <a:off x="10908908" y="232335"/>
            <a:ext cx="1021797" cy="1021797"/>
          </a:xfrm>
          <a:prstGeom prst="ellipse">
            <a:avLst/>
          </a:prstGeom>
          <a:solidFill>
            <a:schemeClr val="accent6">
              <a:alpha val="12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adroTexto 4">
            <a:hlinkClick r:id="rId3" action="ppaction://hlinkfile"/>
            <a:extLst>
              <a:ext uri="{FF2B5EF4-FFF2-40B4-BE49-F238E27FC236}">
                <a16:creationId xmlns:a16="http://schemas.microsoft.com/office/drawing/2014/main" id="{B19110A1-9E9C-59A5-7B3A-7F68B0271CB7}"/>
              </a:ext>
            </a:extLst>
          </p:cNvPr>
          <p:cNvSpPr txBox="1">
            <a:spLocks/>
          </p:cNvSpPr>
          <p:nvPr/>
        </p:nvSpPr>
        <p:spPr>
          <a:xfrm>
            <a:off x="912736" y="2110666"/>
            <a:ext cx="4680000" cy="4148244"/>
          </a:xfrm>
          <a:prstGeom prst="roundRect">
            <a:avLst>
              <a:gd name="adj" fmla="val 4125"/>
            </a:avLst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CO" b="1" dirty="0">
                <a:solidFill>
                  <a:schemeClr val="accent6">
                    <a:lumMod val="50000"/>
                  </a:schemeClr>
                </a:solidFill>
                <a:latin typeface="Work Sans" pitchFamily="2" charset="0"/>
              </a:rPr>
              <a:t>PROCESO DE DESARROLLO EN EL PROGRAMA DE FORMACIÓN</a:t>
            </a:r>
          </a:p>
          <a:p>
            <a:pPr algn="ctr"/>
            <a:r>
              <a:rPr lang="es-CO" b="1" dirty="0">
                <a:solidFill>
                  <a:schemeClr val="accent6">
                    <a:lumMod val="50000"/>
                  </a:schemeClr>
                </a:solidFill>
                <a:latin typeface="Work Sans" pitchFamily="2" charset="0"/>
              </a:rPr>
              <a:t>ADSO Y TPS</a:t>
            </a:r>
            <a:endParaRPr lang="en-US" b="1" dirty="0">
              <a:solidFill>
                <a:schemeClr val="accent6">
                  <a:lumMod val="50000"/>
                </a:schemeClr>
              </a:solidFill>
              <a:latin typeface="Work Sans" pitchFamily="2" charset="0"/>
            </a:endParaRPr>
          </a:p>
        </p:txBody>
      </p:sp>
      <p:sp>
        <p:nvSpPr>
          <p:cNvPr id="6" name="CuadroTexto 5">
            <a:hlinkClick r:id="rId4" action="ppaction://hlinkfile"/>
            <a:extLst>
              <a:ext uri="{FF2B5EF4-FFF2-40B4-BE49-F238E27FC236}">
                <a16:creationId xmlns:a16="http://schemas.microsoft.com/office/drawing/2014/main" id="{3AC7AED9-D2D2-B313-38E8-AAF5C46DB69F}"/>
              </a:ext>
            </a:extLst>
          </p:cNvPr>
          <p:cNvSpPr txBox="1">
            <a:spLocks/>
          </p:cNvSpPr>
          <p:nvPr/>
        </p:nvSpPr>
        <p:spPr>
          <a:xfrm>
            <a:off x="6599264" y="2110666"/>
            <a:ext cx="4680000" cy="4148244"/>
          </a:xfrm>
          <a:prstGeom prst="roundRect">
            <a:avLst>
              <a:gd name="adj" fmla="val 4125"/>
            </a:avLst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CO" b="1" dirty="0">
                <a:solidFill>
                  <a:schemeClr val="accent6">
                    <a:lumMod val="50000"/>
                  </a:schemeClr>
                </a:solidFill>
                <a:latin typeface="Work Sans" pitchFamily="2" charset="0"/>
              </a:rPr>
              <a:t>PROCESO DE DISEÑO WEB EN EL PROGRAMA DE FORMACIÓN</a:t>
            </a:r>
          </a:p>
          <a:p>
            <a:pPr algn="ctr"/>
            <a:r>
              <a:rPr lang="es-CO" b="1" dirty="0">
                <a:solidFill>
                  <a:schemeClr val="accent6">
                    <a:lumMod val="50000"/>
                  </a:schemeClr>
                </a:solidFill>
                <a:latin typeface="Work Sans" pitchFamily="2" charset="0"/>
              </a:rPr>
              <a:t>ADSO Y TPS</a:t>
            </a:r>
            <a:endParaRPr lang="en-US" b="1" dirty="0">
              <a:solidFill>
                <a:schemeClr val="accent6">
                  <a:lumMod val="50000"/>
                </a:schemeClr>
              </a:solidFill>
              <a:latin typeface="Work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00BCB7-040C-7465-DF30-3380CBA5A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BC9D61-C89F-1947-BA5B-804403AB5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CO" sz="4000" noProof="0" dirty="0">
                <a:solidFill>
                  <a:schemeClr val="bg1"/>
                </a:solidFill>
                <a:latin typeface="Work Sans Medium" pitchFamily="2" charset="77"/>
              </a:rPr>
              <a:t>Diseño Front-</a:t>
            </a:r>
            <a:r>
              <a:rPr lang="es-CO" sz="4000" noProof="0" dirty="0" err="1">
                <a:solidFill>
                  <a:schemeClr val="bg1"/>
                </a:solidFill>
                <a:latin typeface="Work Sans Medium" pitchFamily="2" charset="77"/>
              </a:rPr>
              <a:t>End</a:t>
            </a:r>
            <a:endParaRPr lang="es-CO" sz="4000" noProof="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3" name="Elipse 2">
            <a:hlinkClick r:id="rId2" action="ppaction://hlinksldjump"/>
            <a:extLst>
              <a:ext uri="{FF2B5EF4-FFF2-40B4-BE49-F238E27FC236}">
                <a16:creationId xmlns:a16="http://schemas.microsoft.com/office/drawing/2014/main" id="{5E5BFF50-DA2B-9667-FDCD-5C4A91356E6E}"/>
              </a:ext>
            </a:extLst>
          </p:cNvPr>
          <p:cNvSpPr/>
          <p:nvPr/>
        </p:nvSpPr>
        <p:spPr>
          <a:xfrm>
            <a:off x="10908908" y="232335"/>
            <a:ext cx="1021797" cy="1021797"/>
          </a:xfrm>
          <a:prstGeom prst="ellipse">
            <a:avLst/>
          </a:prstGeom>
          <a:solidFill>
            <a:schemeClr val="accent6">
              <a:alpha val="12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6353767-ECB6-E6D3-949E-049D296019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50" t="9584" b="18950"/>
          <a:stretch/>
        </p:blipFill>
        <p:spPr bwMode="auto">
          <a:xfrm>
            <a:off x="3396000" y="1708110"/>
            <a:ext cx="5400000" cy="4865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3531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2616F-2039-61F3-92A2-449B9DD33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02C31-3117-12C2-A203-9D7B92317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4000" noProof="0" dirty="0">
                <a:solidFill>
                  <a:schemeClr val="bg1"/>
                </a:solidFill>
                <a:latin typeface="Work Sans Medium" pitchFamily="2" charset="77"/>
              </a:rPr>
              <a:t>Desarrollo de la Base de Datos</a:t>
            </a:r>
            <a:endParaRPr lang="es-CO" sz="4000" noProof="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3" name="Elipse 2">
            <a:hlinkClick r:id="rId2" action="ppaction://hlinksldjump"/>
            <a:extLst>
              <a:ext uri="{FF2B5EF4-FFF2-40B4-BE49-F238E27FC236}">
                <a16:creationId xmlns:a16="http://schemas.microsoft.com/office/drawing/2014/main" id="{3BAA50B8-A19B-A831-7E98-CB73A6A22A3D}"/>
              </a:ext>
            </a:extLst>
          </p:cNvPr>
          <p:cNvSpPr/>
          <p:nvPr/>
        </p:nvSpPr>
        <p:spPr>
          <a:xfrm>
            <a:off x="10908908" y="232335"/>
            <a:ext cx="1021797" cy="1021797"/>
          </a:xfrm>
          <a:prstGeom prst="ellipse">
            <a:avLst/>
          </a:prstGeom>
          <a:solidFill>
            <a:schemeClr val="accent6">
              <a:alpha val="12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5C4DAA4-6550-D1CB-B35D-365DF7DBF9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61" t="40162" r="53886" b="38278"/>
          <a:stretch/>
        </p:blipFill>
        <p:spPr bwMode="auto">
          <a:xfrm>
            <a:off x="3756000" y="1792707"/>
            <a:ext cx="4680000" cy="4718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8408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D2E94-AE3C-1246-A66D-1EBB37476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2E29FA-8AE9-20DD-C2C8-7A91378B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s-ES" sz="4000" noProof="0" dirty="0">
                <a:solidFill>
                  <a:schemeClr val="bg1"/>
                </a:solidFill>
                <a:latin typeface="Work Sans Medium" pitchFamily="2" charset="77"/>
              </a:rPr>
              <a:t>Estructuración el Back-</a:t>
            </a:r>
            <a:r>
              <a:rPr lang="es-ES" sz="4000" noProof="0" dirty="0" err="1">
                <a:solidFill>
                  <a:schemeClr val="bg1"/>
                </a:solidFill>
                <a:latin typeface="Work Sans Medium" pitchFamily="2" charset="77"/>
              </a:rPr>
              <a:t>End</a:t>
            </a:r>
            <a:r>
              <a:rPr lang="es-ES" sz="4000" noProof="0" dirty="0">
                <a:solidFill>
                  <a:schemeClr val="bg1"/>
                </a:solidFill>
                <a:latin typeface="Work Sans Medium" pitchFamily="2" charset="77"/>
              </a:rPr>
              <a:t> para comunicar el Front-</a:t>
            </a:r>
            <a:r>
              <a:rPr lang="es-ES" sz="4000" noProof="0" dirty="0" err="1">
                <a:solidFill>
                  <a:schemeClr val="bg1"/>
                </a:solidFill>
                <a:latin typeface="Work Sans Medium" pitchFamily="2" charset="77"/>
              </a:rPr>
              <a:t>End</a:t>
            </a:r>
            <a:r>
              <a:rPr lang="es-ES" sz="4000" noProof="0" dirty="0">
                <a:solidFill>
                  <a:schemeClr val="bg1"/>
                </a:solidFill>
                <a:latin typeface="Work Sans Medium" pitchFamily="2" charset="77"/>
              </a:rPr>
              <a:t> con la Base de Datos</a:t>
            </a:r>
            <a:endParaRPr lang="es-CO" sz="4000" noProof="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3" name="Elipse 2">
            <a:hlinkClick r:id="rId2" action="ppaction://hlinksldjump"/>
            <a:extLst>
              <a:ext uri="{FF2B5EF4-FFF2-40B4-BE49-F238E27FC236}">
                <a16:creationId xmlns:a16="http://schemas.microsoft.com/office/drawing/2014/main" id="{862466E7-ABD0-680A-2078-2FA6169B1B76}"/>
              </a:ext>
            </a:extLst>
          </p:cNvPr>
          <p:cNvSpPr/>
          <p:nvPr/>
        </p:nvSpPr>
        <p:spPr>
          <a:xfrm>
            <a:off x="10908908" y="232335"/>
            <a:ext cx="1021797" cy="1021797"/>
          </a:xfrm>
          <a:prstGeom prst="ellipse">
            <a:avLst/>
          </a:prstGeom>
          <a:solidFill>
            <a:schemeClr val="accent6">
              <a:alpha val="12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4ADDA22-0148-BB19-A4A7-9A74A069DF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4" r="51950" b="18950"/>
          <a:stretch/>
        </p:blipFill>
        <p:spPr bwMode="auto">
          <a:xfrm>
            <a:off x="3396000" y="1720138"/>
            <a:ext cx="5400000" cy="4865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39776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Personalizado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2EFD9"/>
      </a:hlink>
      <a:folHlink>
        <a:srgbClr val="37562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3837</TotalTime>
  <Words>288</Words>
  <Application>Microsoft Office PowerPoint</Application>
  <PresentationFormat>Panorámica</PresentationFormat>
  <Paragraphs>43</Paragraphs>
  <Slides>10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Fundamentos Diseño y Desarrollo Web</vt:lpstr>
      <vt:lpstr>Diseño Front-End</vt:lpstr>
      <vt:lpstr>Desarrollo de la Base de Datos</vt:lpstr>
      <vt:lpstr>Estructuración el Back-End para comunicar el Front-End con la Base de Datos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Edwin Albeiro Ramos Villamil</cp:lastModifiedBy>
  <cp:revision>132</cp:revision>
  <dcterms:created xsi:type="dcterms:W3CDTF">2020-10-01T23:51:28Z</dcterms:created>
  <dcterms:modified xsi:type="dcterms:W3CDTF">2024-09-24T02:46:27Z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